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5"/>
  </p:notesMasterIdLst>
  <p:sldIdLst>
    <p:sldId id="256" r:id="rId2"/>
    <p:sldId id="301" r:id="rId3"/>
    <p:sldId id="302" r:id="rId4"/>
    <p:sldId id="303" r:id="rId5"/>
    <p:sldId id="304" r:id="rId6"/>
    <p:sldId id="30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默认节" id="{C263007F-7F2B-4611-9165-940CAA0E3A5D}">
          <p14:sldIdLst>
            <p14:sldId id="256"/>
            <p14:sldId id="301"/>
            <p14:sldId id="302"/>
            <p14:sldId id="303"/>
            <p14:sldId id="304"/>
            <p14:sldId id="306"/>
            <p14:sldId id="257"/>
            <p14:sldId id="258"/>
            <p14:sldId id="259"/>
            <p14:sldId id="260"/>
            <p14:sldId id="261"/>
            <p14:sldId id="262"/>
            <p14:sldId id="263"/>
            <p14:sldId id="264"/>
            <p14:sldId id="265"/>
            <p14:sldId id="266"/>
            <p14:sldId id="267"/>
            <p14:sldId id="268"/>
            <p14:sldId id="269"/>
            <p14:sldId id="270"/>
            <p14:sldId id="271"/>
            <p14:sldId id="272"/>
            <p14:sldId id="273"/>
            <p14:sldId id="274"/>
            <p14:sldId id="275"/>
            <p14:sldId id="276"/>
            <p14:sldId id="277"/>
            <p14:sldId id="278"/>
            <p14:sldId id="279"/>
            <p14:sldId id="280"/>
            <p14:sldId id="281"/>
            <p14:sldId id="282"/>
            <p14:sldId id="283"/>
            <p14:sldId id="284"/>
            <p14:sldId id="285"/>
            <p14:sldId id="286"/>
            <p14:sldId id="287"/>
            <p14:sldId id="288"/>
            <p14:sldId id="289"/>
            <p14:sldId id="290"/>
            <p14:sldId id="291"/>
            <p14:sldId id="292"/>
            <p14:sldId id="293"/>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868" autoAdjust="0"/>
    <p:restoredTop sz="92066" autoAdjust="0"/>
  </p:normalViewPr>
  <p:slideViewPr>
    <p:cSldViewPr>
      <p:cViewPr varScale="1">
        <p:scale>
          <a:sx n="69" d="100"/>
          <a:sy n="69" d="100"/>
        </p:scale>
        <p:origin x="1116" y="3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229829A-6BEA-4081-80F1-1781354D31DE}" type="datetimeFigureOut">
              <a:rPr lang="en-US" smtClean="0"/>
              <a:t>11/10/2022</a:t>
            </a:fld>
            <a:endParaRPr 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60BA92F-9A2C-499F-BFBF-DD106A2860A6}" type="slidenum">
              <a:rPr lang="en-US" smtClean="0"/>
              <a:t>‹#›</a:t>
            </a:fld>
            <a:endParaRPr lang="en-US"/>
          </a:p>
        </p:txBody>
      </p:sp>
    </p:spTree>
    <p:extLst>
      <p:ext uri="{BB962C8B-B14F-4D97-AF65-F5344CB8AC3E}">
        <p14:creationId xmlns:p14="http://schemas.microsoft.com/office/powerpoint/2010/main" val="36057723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en-US"/>
          </a:p>
        </p:txBody>
      </p:sp>
      <p:sp>
        <p:nvSpPr>
          <p:cNvPr id="4" name="日期占位符 3"/>
          <p:cNvSpPr>
            <a:spLocks noGrp="1"/>
          </p:cNvSpPr>
          <p:nvPr>
            <p:ph type="dt" sz="half" idx="10"/>
          </p:nvPr>
        </p:nvSpPr>
        <p:spPr/>
        <p:txBody>
          <a:bodyPr/>
          <a:lstStyle/>
          <a:p>
            <a:fld id="{9687A7CB-37B0-4623-A7B2-BD341A289C86}" type="datetimeFigureOut">
              <a:rPr lang="en-US" smtClean="0"/>
              <a:t>11/10/2022</a:t>
            </a:fld>
            <a:endParaRPr lang="en-US"/>
          </a:p>
        </p:txBody>
      </p:sp>
      <p:sp>
        <p:nvSpPr>
          <p:cNvPr id="5" name="页脚占位符 4"/>
          <p:cNvSpPr>
            <a:spLocks noGrp="1"/>
          </p:cNvSpPr>
          <p:nvPr>
            <p:ph type="ftr" sz="quarter" idx="11"/>
          </p:nvPr>
        </p:nvSpPr>
        <p:spPr/>
        <p:txBody>
          <a:bodyPr/>
          <a:lstStyle/>
          <a:p>
            <a:endParaRPr lang="en-US"/>
          </a:p>
        </p:txBody>
      </p:sp>
      <p:sp>
        <p:nvSpPr>
          <p:cNvPr id="6" name="灯片编号占位符 5"/>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4330669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日期占位符 3"/>
          <p:cNvSpPr>
            <a:spLocks noGrp="1"/>
          </p:cNvSpPr>
          <p:nvPr>
            <p:ph type="dt" sz="half" idx="10"/>
          </p:nvPr>
        </p:nvSpPr>
        <p:spPr/>
        <p:txBody>
          <a:bodyPr/>
          <a:lstStyle/>
          <a:p>
            <a:fld id="{9687A7CB-37B0-4623-A7B2-BD341A289C86}" type="datetimeFigureOut">
              <a:rPr lang="en-US" smtClean="0"/>
              <a:t>11/10/2022</a:t>
            </a:fld>
            <a:endParaRPr lang="en-US"/>
          </a:p>
        </p:txBody>
      </p:sp>
      <p:sp>
        <p:nvSpPr>
          <p:cNvPr id="5" name="页脚占位符 4"/>
          <p:cNvSpPr>
            <a:spLocks noGrp="1"/>
          </p:cNvSpPr>
          <p:nvPr>
            <p:ph type="ftr" sz="quarter" idx="11"/>
          </p:nvPr>
        </p:nvSpPr>
        <p:spPr/>
        <p:txBody>
          <a:bodyPr/>
          <a:lstStyle/>
          <a:p>
            <a:endParaRPr lang="en-US"/>
          </a:p>
        </p:txBody>
      </p:sp>
      <p:sp>
        <p:nvSpPr>
          <p:cNvPr id="6" name="灯片编号占位符 5"/>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42358176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日期占位符 3"/>
          <p:cNvSpPr>
            <a:spLocks noGrp="1"/>
          </p:cNvSpPr>
          <p:nvPr>
            <p:ph type="dt" sz="half" idx="10"/>
          </p:nvPr>
        </p:nvSpPr>
        <p:spPr/>
        <p:txBody>
          <a:bodyPr/>
          <a:lstStyle/>
          <a:p>
            <a:fld id="{9687A7CB-37B0-4623-A7B2-BD341A289C86}" type="datetimeFigureOut">
              <a:rPr lang="en-US" smtClean="0"/>
              <a:t>11/10/2022</a:t>
            </a:fld>
            <a:endParaRPr lang="en-US"/>
          </a:p>
        </p:txBody>
      </p:sp>
      <p:sp>
        <p:nvSpPr>
          <p:cNvPr id="5" name="页脚占位符 4"/>
          <p:cNvSpPr>
            <a:spLocks noGrp="1"/>
          </p:cNvSpPr>
          <p:nvPr>
            <p:ph type="ftr" sz="quarter" idx="11"/>
          </p:nvPr>
        </p:nvSpPr>
        <p:spPr/>
        <p:txBody>
          <a:bodyPr/>
          <a:lstStyle/>
          <a:p>
            <a:endParaRPr lang="en-US"/>
          </a:p>
        </p:txBody>
      </p:sp>
      <p:sp>
        <p:nvSpPr>
          <p:cNvPr id="6" name="灯片编号占位符 5"/>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5083902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日期占位符 3"/>
          <p:cNvSpPr>
            <a:spLocks noGrp="1"/>
          </p:cNvSpPr>
          <p:nvPr>
            <p:ph type="dt" sz="half" idx="10"/>
          </p:nvPr>
        </p:nvSpPr>
        <p:spPr/>
        <p:txBody>
          <a:bodyPr/>
          <a:lstStyle/>
          <a:p>
            <a:fld id="{9687A7CB-37B0-4623-A7B2-BD341A289C86}" type="datetimeFigureOut">
              <a:rPr lang="en-US" smtClean="0"/>
              <a:t>11/10/2022</a:t>
            </a:fld>
            <a:endParaRPr lang="en-US"/>
          </a:p>
        </p:txBody>
      </p:sp>
      <p:sp>
        <p:nvSpPr>
          <p:cNvPr id="5" name="页脚占位符 4"/>
          <p:cNvSpPr>
            <a:spLocks noGrp="1"/>
          </p:cNvSpPr>
          <p:nvPr>
            <p:ph type="ftr" sz="quarter" idx="11"/>
          </p:nvPr>
        </p:nvSpPr>
        <p:spPr/>
        <p:txBody>
          <a:bodyPr/>
          <a:lstStyle/>
          <a:p>
            <a:endParaRPr lang="en-US"/>
          </a:p>
        </p:txBody>
      </p:sp>
      <p:sp>
        <p:nvSpPr>
          <p:cNvPr id="6" name="灯片编号占位符 5"/>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158580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9687A7CB-37B0-4623-A7B2-BD341A289C86}" type="datetimeFigureOut">
              <a:rPr lang="en-US" smtClean="0"/>
              <a:t>11/10/2022</a:t>
            </a:fld>
            <a:endParaRPr lang="en-US"/>
          </a:p>
        </p:txBody>
      </p:sp>
      <p:sp>
        <p:nvSpPr>
          <p:cNvPr id="5" name="页脚占位符 4"/>
          <p:cNvSpPr>
            <a:spLocks noGrp="1"/>
          </p:cNvSpPr>
          <p:nvPr>
            <p:ph type="ftr" sz="quarter" idx="11"/>
          </p:nvPr>
        </p:nvSpPr>
        <p:spPr/>
        <p:txBody>
          <a:bodyPr/>
          <a:lstStyle/>
          <a:p>
            <a:endParaRPr lang="en-US"/>
          </a:p>
        </p:txBody>
      </p:sp>
      <p:sp>
        <p:nvSpPr>
          <p:cNvPr id="6" name="灯片编号占位符 5"/>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2999584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日期占位符 4"/>
          <p:cNvSpPr>
            <a:spLocks noGrp="1"/>
          </p:cNvSpPr>
          <p:nvPr>
            <p:ph type="dt" sz="half" idx="10"/>
          </p:nvPr>
        </p:nvSpPr>
        <p:spPr/>
        <p:txBody>
          <a:bodyPr/>
          <a:lstStyle/>
          <a:p>
            <a:fld id="{9687A7CB-37B0-4623-A7B2-BD341A289C86}" type="datetimeFigureOut">
              <a:rPr lang="en-US" smtClean="0"/>
              <a:t>11/10/2022</a:t>
            </a:fld>
            <a:endParaRPr lang="en-US"/>
          </a:p>
        </p:txBody>
      </p:sp>
      <p:sp>
        <p:nvSpPr>
          <p:cNvPr id="6" name="页脚占位符 5"/>
          <p:cNvSpPr>
            <a:spLocks noGrp="1"/>
          </p:cNvSpPr>
          <p:nvPr>
            <p:ph type="ftr" sz="quarter" idx="11"/>
          </p:nvPr>
        </p:nvSpPr>
        <p:spPr/>
        <p:txBody>
          <a:bodyPr/>
          <a:lstStyle/>
          <a:p>
            <a:endParaRPr lang="en-US"/>
          </a:p>
        </p:txBody>
      </p:sp>
      <p:sp>
        <p:nvSpPr>
          <p:cNvPr id="7" name="灯片编号占位符 6"/>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3990356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日期占位符 6"/>
          <p:cNvSpPr>
            <a:spLocks noGrp="1"/>
          </p:cNvSpPr>
          <p:nvPr>
            <p:ph type="dt" sz="half" idx="10"/>
          </p:nvPr>
        </p:nvSpPr>
        <p:spPr/>
        <p:txBody>
          <a:bodyPr/>
          <a:lstStyle/>
          <a:p>
            <a:fld id="{9687A7CB-37B0-4623-A7B2-BD341A289C86}" type="datetimeFigureOut">
              <a:rPr lang="en-US" smtClean="0"/>
              <a:t>11/10/2022</a:t>
            </a:fld>
            <a:endParaRPr lang="en-US"/>
          </a:p>
        </p:txBody>
      </p:sp>
      <p:sp>
        <p:nvSpPr>
          <p:cNvPr id="8" name="页脚占位符 7"/>
          <p:cNvSpPr>
            <a:spLocks noGrp="1"/>
          </p:cNvSpPr>
          <p:nvPr>
            <p:ph type="ftr" sz="quarter" idx="11"/>
          </p:nvPr>
        </p:nvSpPr>
        <p:spPr/>
        <p:txBody>
          <a:bodyPr/>
          <a:lstStyle/>
          <a:p>
            <a:endParaRPr lang="en-US"/>
          </a:p>
        </p:txBody>
      </p:sp>
      <p:sp>
        <p:nvSpPr>
          <p:cNvPr id="9" name="灯片编号占位符 8"/>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17946719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en-US"/>
          </a:p>
        </p:txBody>
      </p:sp>
      <p:sp>
        <p:nvSpPr>
          <p:cNvPr id="3" name="日期占位符 2"/>
          <p:cNvSpPr>
            <a:spLocks noGrp="1"/>
          </p:cNvSpPr>
          <p:nvPr>
            <p:ph type="dt" sz="half" idx="10"/>
          </p:nvPr>
        </p:nvSpPr>
        <p:spPr/>
        <p:txBody>
          <a:bodyPr/>
          <a:lstStyle/>
          <a:p>
            <a:fld id="{9687A7CB-37B0-4623-A7B2-BD341A289C86}" type="datetimeFigureOut">
              <a:rPr lang="en-US" smtClean="0"/>
              <a:t>11/10/2022</a:t>
            </a:fld>
            <a:endParaRPr lang="en-US"/>
          </a:p>
        </p:txBody>
      </p:sp>
      <p:sp>
        <p:nvSpPr>
          <p:cNvPr id="4" name="页脚占位符 3"/>
          <p:cNvSpPr>
            <a:spLocks noGrp="1"/>
          </p:cNvSpPr>
          <p:nvPr>
            <p:ph type="ftr" sz="quarter" idx="11"/>
          </p:nvPr>
        </p:nvSpPr>
        <p:spPr/>
        <p:txBody>
          <a:bodyPr/>
          <a:lstStyle/>
          <a:p>
            <a:endParaRPr lang="en-US"/>
          </a:p>
        </p:txBody>
      </p:sp>
      <p:sp>
        <p:nvSpPr>
          <p:cNvPr id="5" name="灯片编号占位符 4"/>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22699636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9687A7CB-37B0-4623-A7B2-BD341A289C86}" type="datetimeFigureOut">
              <a:rPr lang="en-US" smtClean="0"/>
              <a:t>11/10/2022</a:t>
            </a:fld>
            <a:endParaRPr lang="en-US"/>
          </a:p>
        </p:txBody>
      </p:sp>
      <p:sp>
        <p:nvSpPr>
          <p:cNvPr id="3" name="页脚占位符 2"/>
          <p:cNvSpPr>
            <a:spLocks noGrp="1"/>
          </p:cNvSpPr>
          <p:nvPr>
            <p:ph type="ftr" sz="quarter" idx="11"/>
          </p:nvPr>
        </p:nvSpPr>
        <p:spPr/>
        <p:txBody>
          <a:bodyPr/>
          <a:lstStyle/>
          <a:p>
            <a:endParaRPr lang="en-US"/>
          </a:p>
        </p:txBody>
      </p:sp>
      <p:sp>
        <p:nvSpPr>
          <p:cNvPr id="4" name="灯片编号占位符 3"/>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24764699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9687A7CB-37B0-4623-A7B2-BD341A289C86}" type="datetimeFigureOut">
              <a:rPr lang="en-US" smtClean="0"/>
              <a:t>11/10/2022</a:t>
            </a:fld>
            <a:endParaRPr lang="en-US"/>
          </a:p>
        </p:txBody>
      </p:sp>
      <p:sp>
        <p:nvSpPr>
          <p:cNvPr id="6" name="页脚占位符 5"/>
          <p:cNvSpPr>
            <a:spLocks noGrp="1"/>
          </p:cNvSpPr>
          <p:nvPr>
            <p:ph type="ftr" sz="quarter" idx="11"/>
          </p:nvPr>
        </p:nvSpPr>
        <p:spPr/>
        <p:txBody>
          <a:bodyPr/>
          <a:lstStyle/>
          <a:p>
            <a:endParaRPr lang="en-US"/>
          </a:p>
        </p:txBody>
      </p:sp>
      <p:sp>
        <p:nvSpPr>
          <p:cNvPr id="7" name="灯片编号占位符 6"/>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321043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9687A7CB-37B0-4623-A7B2-BD341A289C86}" type="datetimeFigureOut">
              <a:rPr lang="en-US" smtClean="0"/>
              <a:t>11/10/2022</a:t>
            </a:fld>
            <a:endParaRPr lang="en-US"/>
          </a:p>
        </p:txBody>
      </p:sp>
      <p:sp>
        <p:nvSpPr>
          <p:cNvPr id="6" name="页脚占位符 5"/>
          <p:cNvSpPr>
            <a:spLocks noGrp="1"/>
          </p:cNvSpPr>
          <p:nvPr>
            <p:ph type="ftr" sz="quarter" idx="11"/>
          </p:nvPr>
        </p:nvSpPr>
        <p:spPr/>
        <p:txBody>
          <a:bodyPr/>
          <a:lstStyle/>
          <a:p>
            <a:endParaRPr lang="en-US"/>
          </a:p>
        </p:txBody>
      </p:sp>
      <p:sp>
        <p:nvSpPr>
          <p:cNvPr id="7" name="灯片编号占位符 6"/>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20669505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87A7CB-37B0-4623-A7B2-BD341A289C86}" type="datetimeFigureOut">
              <a:rPr lang="en-US" smtClean="0"/>
              <a:t>11/10/2022</a:t>
            </a:fld>
            <a:endParaRPr 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542F7D-D1F9-40D9-B652-BFB8B15F6775}" type="slidenum">
              <a:rPr lang="en-US" smtClean="0"/>
              <a:t>‹#›</a:t>
            </a:fld>
            <a:endParaRPr lang="en-US"/>
          </a:p>
        </p:txBody>
      </p:sp>
    </p:spTree>
    <p:extLst>
      <p:ext uri="{BB962C8B-B14F-4D97-AF65-F5344CB8AC3E}">
        <p14:creationId xmlns:p14="http://schemas.microsoft.com/office/powerpoint/2010/main" val="2946583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yann.lecun.com/exdb/publis/pdf/lecun-98.pdf"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hyperlink" Target="http://en.wikipedia.org/wiki/Conway's_law"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en-US" dirty="0" smtClean="0"/>
              <a:t>Computational Physics</a:t>
            </a:r>
            <a:br>
              <a:rPr lang="en-US" dirty="0" smtClean="0"/>
            </a:br>
            <a:r>
              <a:rPr lang="en-US" dirty="0" smtClean="0"/>
              <a:t>(Lecture </a:t>
            </a:r>
            <a:r>
              <a:rPr lang="en-US" dirty="0" smtClean="0"/>
              <a:t>19</a:t>
            </a:r>
            <a:r>
              <a:rPr lang="en-US" dirty="0" smtClean="0"/>
              <a:t>)</a:t>
            </a:r>
            <a:r>
              <a:rPr lang="en-US" dirty="0" smtClean="0"/>
              <a:t>	</a:t>
            </a:r>
            <a:endParaRPr lang="en-US" dirty="0"/>
          </a:p>
        </p:txBody>
      </p:sp>
      <p:sp>
        <p:nvSpPr>
          <p:cNvPr id="3" name="副标题 2"/>
          <p:cNvSpPr>
            <a:spLocks noGrp="1"/>
          </p:cNvSpPr>
          <p:nvPr>
            <p:ph type="subTitle" idx="1"/>
          </p:nvPr>
        </p:nvSpPr>
        <p:spPr/>
        <p:txBody>
          <a:bodyPr/>
          <a:lstStyle/>
          <a:p>
            <a:r>
              <a:rPr lang="en-US" dirty="0" smtClean="0"/>
              <a:t>PHY4061</a:t>
            </a:r>
            <a:endParaRPr lang="en-US" dirty="0"/>
          </a:p>
        </p:txBody>
      </p:sp>
    </p:spTree>
    <p:extLst>
      <p:ext uri="{BB962C8B-B14F-4D97-AF65-F5344CB8AC3E}">
        <p14:creationId xmlns:p14="http://schemas.microsoft.com/office/powerpoint/2010/main" val="2881239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dirty="0"/>
          </a:p>
        </p:txBody>
      </p:sp>
      <p:sp>
        <p:nvSpPr>
          <p:cNvPr id="3" name="内容占位符 2"/>
          <p:cNvSpPr>
            <a:spLocks noGrp="1"/>
          </p:cNvSpPr>
          <p:nvPr>
            <p:ph idx="1"/>
          </p:nvPr>
        </p:nvSpPr>
        <p:spPr/>
        <p:txBody>
          <a:bodyPr>
            <a:normAutofit/>
          </a:bodyPr>
          <a:lstStyle/>
          <a:p>
            <a:r>
              <a:rPr lang="en-US" dirty="0"/>
              <a:t>The origins of convolutional neural </a:t>
            </a:r>
            <a:r>
              <a:rPr lang="en-US" dirty="0" smtClean="0"/>
              <a:t>networks </a:t>
            </a:r>
          </a:p>
          <a:p>
            <a:pPr lvl="1"/>
            <a:r>
              <a:rPr lang="en-US" dirty="0" smtClean="0"/>
              <a:t>in </a:t>
            </a:r>
            <a:r>
              <a:rPr lang="en-US" dirty="0"/>
              <a:t>1970s. </a:t>
            </a:r>
            <a:endParaRPr lang="en-US" dirty="0" smtClean="0"/>
          </a:p>
          <a:p>
            <a:r>
              <a:rPr lang="en-US" dirty="0" smtClean="0"/>
              <a:t>The </a:t>
            </a:r>
            <a:r>
              <a:rPr lang="en-US" dirty="0"/>
              <a:t>seminal paper establishing the modern subject of convolutional networks was a 1998 paper, </a:t>
            </a:r>
            <a:r>
              <a:rPr lang="en-US" dirty="0">
                <a:hlinkClick r:id="rId2"/>
              </a:rPr>
              <a:t>"Gradient-based learning applied to document recognition"</a:t>
            </a:r>
            <a:r>
              <a:rPr lang="en-US" dirty="0"/>
              <a:t>, by Yann </a:t>
            </a:r>
            <a:r>
              <a:rPr lang="en-US" dirty="0" err="1"/>
              <a:t>LeCun</a:t>
            </a:r>
            <a:r>
              <a:rPr lang="en-US" dirty="0"/>
              <a:t>, Léon </a:t>
            </a:r>
            <a:r>
              <a:rPr lang="en-US" dirty="0" err="1"/>
              <a:t>Bottou</a:t>
            </a:r>
            <a:r>
              <a:rPr lang="en-US" dirty="0"/>
              <a:t>, </a:t>
            </a:r>
            <a:r>
              <a:rPr lang="en-US" dirty="0" err="1"/>
              <a:t>Yoshua</a:t>
            </a:r>
            <a:r>
              <a:rPr lang="en-US" dirty="0"/>
              <a:t> </a:t>
            </a:r>
            <a:r>
              <a:rPr lang="en-US" dirty="0" err="1"/>
              <a:t>Bengio</a:t>
            </a:r>
            <a:r>
              <a:rPr lang="en-US" dirty="0"/>
              <a:t>, and Patrick </a:t>
            </a:r>
            <a:r>
              <a:rPr lang="en-US" dirty="0" err="1"/>
              <a:t>Haffner</a:t>
            </a:r>
            <a:r>
              <a:rPr lang="en-US" dirty="0"/>
              <a:t>. </a:t>
            </a:r>
            <a:endParaRPr lang="en-US" dirty="0" smtClean="0"/>
          </a:p>
        </p:txBody>
      </p:sp>
    </p:spTree>
    <p:extLst>
      <p:ext uri="{BB962C8B-B14F-4D97-AF65-F5344CB8AC3E}">
        <p14:creationId xmlns:p14="http://schemas.microsoft.com/office/powerpoint/2010/main" val="14171344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r>
              <a:rPr lang="en-US" dirty="0"/>
              <a:t>Convolutional neural networks use three basic ideas: </a:t>
            </a:r>
            <a:r>
              <a:rPr lang="en-US" i="1" dirty="0"/>
              <a:t>local receptive fields</a:t>
            </a:r>
            <a:r>
              <a:rPr lang="en-US" dirty="0"/>
              <a:t>, </a:t>
            </a:r>
            <a:r>
              <a:rPr lang="en-US" i="1" dirty="0"/>
              <a:t>shared weights</a:t>
            </a:r>
            <a:r>
              <a:rPr lang="en-US" dirty="0"/>
              <a:t>, and </a:t>
            </a:r>
            <a:r>
              <a:rPr lang="en-US" i="1" dirty="0"/>
              <a:t>pooling</a:t>
            </a:r>
            <a:r>
              <a:rPr lang="en-US" dirty="0"/>
              <a:t>. </a:t>
            </a:r>
          </a:p>
        </p:txBody>
      </p:sp>
    </p:spTree>
    <p:extLst>
      <p:ext uri="{BB962C8B-B14F-4D97-AF65-F5344CB8AC3E}">
        <p14:creationId xmlns:p14="http://schemas.microsoft.com/office/powerpoint/2010/main" val="41429761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r>
              <a:rPr lang="en-US" b="1" dirty="0"/>
              <a:t>Local receptive fields:</a:t>
            </a:r>
            <a:r>
              <a:rPr lang="en-US" dirty="0"/>
              <a:t> </a:t>
            </a:r>
            <a:endParaRPr lang="en-US" dirty="0" smtClean="0"/>
          </a:p>
          <a:p>
            <a:pPr lvl="1"/>
            <a:r>
              <a:rPr lang="en-US" dirty="0" smtClean="0"/>
              <a:t>In </a:t>
            </a:r>
            <a:r>
              <a:rPr lang="en-US" dirty="0"/>
              <a:t>the fully-connected </a:t>
            </a:r>
            <a:r>
              <a:rPr lang="en-US" dirty="0" smtClean="0"/>
              <a:t>layers, </a:t>
            </a:r>
            <a:r>
              <a:rPr lang="en-US" dirty="0"/>
              <a:t>the inputs were depicted as a vertical line of neurons. </a:t>
            </a:r>
            <a:endParaRPr lang="en-US" dirty="0" smtClean="0"/>
          </a:p>
          <a:p>
            <a:pPr lvl="1"/>
            <a:r>
              <a:rPr lang="en-US" dirty="0" smtClean="0"/>
              <a:t>In </a:t>
            </a:r>
            <a:r>
              <a:rPr lang="en-US" dirty="0"/>
              <a:t>a convolutional net, it'll help to think instead of the inputs as a </a:t>
            </a:r>
            <a:r>
              <a:rPr lang="en-US" dirty="0" smtClean="0"/>
              <a:t>28×28</a:t>
            </a:r>
            <a:r>
              <a:rPr lang="en-US" dirty="0"/>
              <a:t> square of neurons, whose values correspond to the </a:t>
            </a:r>
            <a:r>
              <a:rPr lang="en-US" dirty="0" smtClean="0"/>
              <a:t>28×28 pixel </a:t>
            </a:r>
            <a:r>
              <a:rPr lang="en-US" dirty="0"/>
              <a:t>intensities we're using as inputs:</a:t>
            </a:r>
          </a:p>
        </p:txBody>
      </p:sp>
      <p:pic>
        <p:nvPicPr>
          <p:cNvPr id="3074" name="Picture 2" descr="http://neuralnetworksanddeeplearning.com/images/tikz4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16016" y="4400549"/>
            <a:ext cx="2247900" cy="24574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9586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r>
              <a:rPr lang="en-US" dirty="0"/>
              <a:t>As per usual, we'll connect the input pixels to a layer of hidden neurons. But we won't connect every input pixel to every hidden neuron. Instead, we only make connections in small, localized regions of the input image</a:t>
            </a:r>
            <a:r>
              <a:rPr lang="en-US" dirty="0" smtClean="0"/>
              <a:t>.</a:t>
            </a:r>
          </a:p>
          <a:p>
            <a:pPr lvl="1"/>
            <a:r>
              <a:rPr lang="en-US" dirty="0" smtClean="0"/>
              <a:t>This is a local approximation.</a:t>
            </a:r>
            <a:endParaRPr lang="en-US" dirty="0"/>
          </a:p>
        </p:txBody>
      </p:sp>
    </p:spTree>
    <p:extLst>
      <p:ext uri="{BB962C8B-B14F-4D97-AF65-F5344CB8AC3E}">
        <p14:creationId xmlns:p14="http://schemas.microsoft.com/office/powerpoint/2010/main" val="134542344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r>
              <a:rPr lang="en-US" dirty="0"/>
              <a:t>To be more precise, each neuron in the first hidden layer will be connected to a small region of the input neurons, say, for example, a </a:t>
            </a:r>
            <a:r>
              <a:rPr lang="en-US" dirty="0" smtClean="0"/>
              <a:t>5×5</a:t>
            </a:r>
            <a:r>
              <a:rPr lang="en-US" dirty="0"/>
              <a:t> region, corresponding to </a:t>
            </a:r>
            <a:r>
              <a:rPr lang="en-US" dirty="0" smtClean="0"/>
              <a:t>25</a:t>
            </a:r>
            <a:r>
              <a:rPr lang="en-US" dirty="0"/>
              <a:t> input pixels. So, for a particular hidden neuron, we might have connections that look like this</a:t>
            </a:r>
            <a:r>
              <a:rPr lang="en-US" dirty="0" smtClean="0"/>
              <a:t>:</a:t>
            </a:r>
          </a:p>
          <a:p>
            <a:endParaRPr lang="en-US" dirty="0"/>
          </a:p>
        </p:txBody>
      </p:sp>
      <p:pic>
        <p:nvPicPr>
          <p:cNvPr id="4098" name="Picture 2" descr="http://neuralnetworksanddeeplearning.com/images/tikz4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7744" y="4400549"/>
            <a:ext cx="3362325" cy="24574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5947128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r>
              <a:rPr lang="en-US" dirty="0"/>
              <a:t>That region in the input image is called the </a:t>
            </a:r>
            <a:r>
              <a:rPr lang="en-US" i="1" dirty="0"/>
              <a:t>local receptive field</a:t>
            </a:r>
            <a:r>
              <a:rPr lang="en-US" dirty="0"/>
              <a:t> for the hidden neuron</a:t>
            </a:r>
            <a:r>
              <a:rPr lang="en-US" dirty="0" smtClean="0"/>
              <a:t>.</a:t>
            </a:r>
          </a:p>
          <a:p>
            <a:r>
              <a:rPr lang="en-US" dirty="0" smtClean="0"/>
              <a:t>It's </a:t>
            </a:r>
            <a:r>
              <a:rPr lang="en-US" dirty="0"/>
              <a:t>a little window on the input pixels. </a:t>
            </a:r>
            <a:endParaRPr lang="en-US" dirty="0" smtClean="0"/>
          </a:p>
          <a:p>
            <a:r>
              <a:rPr lang="en-US" dirty="0" smtClean="0"/>
              <a:t>Each </a:t>
            </a:r>
            <a:r>
              <a:rPr lang="en-US" dirty="0"/>
              <a:t>connection learns a weight. </a:t>
            </a:r>
            <a:endParaRPr lang="en-US" dirty="0" smtClean="0"/>
          </a:p>
          <a:p>
            <a:r>
              <a:rPr lang="en-US" dirty="0" smtClean="0"/>
              <a:t>And </a:t>
            </a:r>
            <a:r>
              <a:rPr lang="en-US" dirty="0"/>
              <a:t>the hidden neuron learns an overall bias as well. You can think of that particular hidden neuron as learning to analyze its particular local receptive field.</a:t>
            </a:r>
          </a:p>
        </p:txBody>
      </p:sp>
    </p:spTree>
    <p:extLst>
      <p:ext uri="{BB962C8B-B14F-4D97-AF65-F5344CB8AC3E}">
        <p14:creationId xmlns:p14="http://schemas.microsoft.com/office/powerpoint/2010/main" val="396448526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r>
              <a:rPr lang="en-US" dirty="0"/>
              <a:t>We then slide the local receptive field across the entire input image. </a:t>
            </a:r>
            <a:endParaRPr lang="en-US" dirty="0" smtClean="0"/>
          </a:p>
          <a:p>
            <a:r>
              <a:rPr lang="en-US" dirty="0" smtClean="0"/>
              <a:t>For </a:t>
            </a:r>
            <a:r>
              <a:rPr lang="en-US" dirty="0"/>
              <a:t>each local receptive field, there is a different hidden neuron in the first hidden layer. </a:t>
            </a:r>
          </a:p>
        </p:txBody>
      </p:sp>
    </p:spTree>
    <p:extLst>
      <p:ext uri="{BB962C8B-B14F-4D97-AF65-F5344CB8AC3E}">
        <p14:creationId xmlns:p14="http://schemas.microsoft.com/office/powerpoint/2010/main" val="31606142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pic>
        <p:nvPicPr>
          <p:cNvPr id="5122" name="Picture 2" descr="http://neuralnetworksanddeeplearning.com/images/tikz44.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1484784"/>
            <a:ext cx="4781550" cy="2457451"/>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descr="http://neuralnetworksanddeeplearning.com/images/tikz45.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528" y="4149080"/>
            <a:ext cx="4781550" cy="2457451"/>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5796136" y="3140968"/>
            <a:ext cx="2592288" cy="646331"/>
          </a:xfrm>
          <a:prstGeom prst="rect">
            <a:avLst/>
          </a:prstGeom>
          <a:noFill/>
        </p:spPr>
        <p:txBody>
          <a:bodyPr wrap="square" rtlCol="0">
            <a:spAutoFit/>
          </a:bodyPr>
          <a:lstStyle/>
          <a:p>
            <a:r>
              <a:rPr lang="en-US" dirty="0" smtClean="0"/>
              <a:t>What’s the size of the first hidden layer?</a:t>
            </a:r>
            <a:endParaRPr lang="en-US" dirty="0"/>
          </a:p>
        </p:txBody>
      </p:sp>
      <p:sp>
        <p:nvSpPr>
          <p:cNvPr id="5" name="矩形 4"/>
          <p:cNvSpPr/>
          <p:nvPr/>
        </p:nvSpPr>
        <p:spPr>
          <a:xfrm>
            <a:off x="5580112" y="4653136"/>
            <a:ext cx="2520280" cy="923330"/>
          </a:xfrm>
          <a:prstGeom prst="rect">
            <a:avLst/>
          </a:prstGeom>
        </p:spPr>
        <p:txBody>
          <a:bodyPr wrap="square">
            <a:spAutoFit/>
          </a:bodyPr>
          <a:lstStyle/>
          <a:p>
            <a:r>
              <a:rPr lang="en-US" dirty="0"/>
              <a:t>In fact, sometimes a different </a:t>
            </a:r>
            <a:r>
              <a:rPr lang="en-US" i="1" dirty="0"/>
              <a:t>stride length</a:t>
            </a:r>
            <a:r>
              <a:rPr lang="en-US" dirty="0"/>
              <a:t> is used.</a:t>
            </a:r>
          </a:p>
        </p:txBody>
      </p:sp>
    </p:spTree>
    <p:extLst>
      <p:ext uri="{BB962C8B-B14F-4D97-AF65-F5344CB8AC3E}">
        <p14:creationId xmlns:p14="http://schemas.microsoft.com/office/powerpoint/2010/main" val="96746617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b="1" dirty="0"/>
              <a:t>Shared weights and biases</a:t>
            </a:r>
            <a:endParaRPr lang="en-US" dirty="0"/>
          </a:p>
        </p:txBody>
      </p:sp>
      <p:sp>
        <p:nvSpPr>
          <p:cNvPr id="3" name="内容占位符 2"/>
          <p:cNvSpPr>
            <a:spLocks noGrp="1"/>
          </p:cNvSpPr>
          <p:nvPr>
            <p:ph idx="1"/>
          </p:nvPr>
        </p:nvSpPr>
        <p:spPr/>
        <p:txBody>
          <a:bodyPr>
            <a:normAutofit/>
          </a:bodyPr>
          <a:lstStyle/>
          <a:p>
            <a:r>
              <a:rPr lang="en-US" dirty="0"/>
              <a:t>use the </a:t>
            </a:r>
            <a:r>
              <a:rPr lang="en-US" i="1" dirty="0" smtClean="0"/>
              <a:t>same </a:t>
            </a:r>
            <a:r>
              <a:rPr lang="en-US" dirty="0" smtClean="0"/>
              <a:t>weights </a:t>
            </a:r>
            <a:r>
              <a:rPr lang="en-US" dirty="0"/>
              <a:t>and bias for each of the </a:t>
            </a:r>
            <a:r>
              <a:rPr lang="en-US" dirty="0" smtClean="0"/>
              <a:t>24×24</a:t>
            </a:r>
            <a:r>
              <a:rPr lang="en-US" dirty="0"/>
              <a:t> hidden neurons</a:t>
            </a:r>
            <a:r>
              <a:rPr lang="en-US" dirty="0" smtClean="0"/>
              <a:t>.</a:t>
            </a:r>
          </a:p>
          <a:p>
            <a:r>
              <a:rPr lang="en-US" dirty="0"/>
              <a:t>for the </a:t>
            </a:r>
            <a:r>
              <a:rPr lang="en-US" dirty="0" err="1" smtClean="0"/>
              <a:t>j,kth</a:t>
            </a:r>
            <a:r>
              <a:rPr lang="en-US" dirty="0" smtClean="0"/>
              <a:t> </a:t>
            </a:r>
            <a:r>
              <a:rPr lang="en-US" dirty="0"/>
              <a:t>hidden neuron, the output </a:t>
            </a:r>
            <a:r>
              <a:rPr lang="en-US" dirty="0" smtClean="0"/>
              <a:t>is:</a:t>
            </a:r>
          </a:p>
          <a:p>
            <a:pPr marL="0" indent="0">
              <a:buNone/>
            </a:pPr>
            <a:endParaRPr lang="en-US" dirty="0" smtClean="0"/>
          </a:p>
          <a:p>
            <a:endParaRPr lang="en-US" dirty="0"/>
          </a:p>
          <a:p>
            <a:pPr lvl="2"/>
            <a:r>
              <a:rPr lang="en-US" dirty="0" smtClean="0"/>
              <a:t>σ</a:t>
            </a:r>
            <a:r>
              <a:rPr lang="en-US" dirty="0"/>
              <a:t> is the neural activation </a:t>
            </a:r>
            <a:r>
              <a:rPr lang="en-US" dirty="0" smtClean="0"/>
              <a:t>function.</a:t>
            </a:r>
            <a:r>
              <a:rPr lang="en-US" dirty="0"/>
              <a:t> </a:t>
            </a:r>
            <a:r>
              <a:rPr lang="en-US" dirty="0" smtClean="0"/>
              <a:t>b</a:t>
            </a:r>
            <a:r>
              <a:rPr lang="en-US" dirty="0"/>
              <a:t> is the shared value for the bias. </a:t>
            </a:r>
            <a:r>
              <a:rPr lang="en-US" dirty="0" err="1" smtClean="0"/>
              <a:t>w</a:t>
            </a:r>
            <a:r>
              <a:rPr lang="en-US" baseline="-25000" dirty="0" err="1" smtClean="0"/>
              <a:t>l,m</a:t>
            </a:r>
            <a:r>
              <a:rPr lang="en-US" dirty="0"/>
              <a:t> is a </a:t>
            </a:r>
            <a:r>
              <a:rPr lang="en-US" dirty="0" smtClean="0"/>
              <a:t>5×5</a:t>
            </a:r>
            <a:r>
              <a:rPr lang="en-US" dirty="0"/>
              <a:t> array of shared weights. </a:t>
            </a:r>
            <a:r>
              <a:rPr lang="en-US" dirty="0" smtClean="0"/>
              <a:t>And </a:t>
            </a:r>
            <a:r>
              <a:rPr lang="en-US" dirty="0" err="1" smtClean="0"/>
              <a:t>a</a:t>
            </a:r>
            <a:r>
              <a:rPr lang="en-US" baseline="-25000" dirty="0" err="1" smtClean="0"/>
              <a:t>x,y</a:t>
            </a:r>
            <a:r>
              <a:rPr lang="en-US" baseline="-25000" dirty="0" smtClean="0"/>
              <a:t> </a:t>
            </a:r>
            <a:r>
              <a:rPr lang="en-US" dirty="0" smtClean="0"/>
              <a:t>to </a:t>
            </a:r>
            <a:r>
              <a:rPr lang="en-US" dirty="0"/>
              <a:t>denote the input activation at position </a:t>
            </a:r>
            <a:r>
              <a:rPr lang="en-US" dirty="0" err="1" smtClean="0"/>
              <a:t>x,y</a:t>
            </a:r>
            <a:r>
              <a:rPr lang="en-US" dirty="0" smtClean="0"/>
              <a:t>.</a:t>
            </a:r>
            <a:endParaRPr lang="en-US" dirty="0"/>
          </a:p>
        </p:txBody>
      </p:sp>
      <p:pic>
        <p:nvPicPr>
          <p:cNvPr id="614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3143" t="37337" r="61210" b="52273"/>
          <a:stretch/>
        </p:blipFill>
        <p:spPr bwMode="auto">
          <a:xfrm>
            <a:off x="3275856" y="3356992"/>
            <a:ext cx="3336966" cy="7600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8293256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fontScale="92500" lnSpcReduction="10000"/>
          </a:bodyPr>
          <a:lstStyle/>
          <a:p>
            <a:r>
              <a:rPr lang="en-US" dirty="0" smtClean="0"/>
              <a:t>All </a:t>
            </a:r>
            <a:r>
              <a:rPr lang="en-US" dirty="0"/>
              <a:t>the neurons in the first hidden layer detect exactly the same </a:t>
            </a:r>
            <a:r>
              <a:rPr lang="en-US" dirty="0" smtClean="0"/>
              <a:t>feature	</a:t>
            </a:r>
          </a:p>
          <a:p>
            <a:pPr lvl="1"/>
            <a:r>
              <a:rPr lang="en-US" dirty="0" smtClean="0"/>
              <a:t>feature </a:t>
            </a:r>
            <a:r>
              <a:rPr lang="en-US" dirty="0"/>
              <a:t>detected by a hidden neuron as the kind of input pattern that will cause the neuron to activate: it might be an edge in the image, for instance, or maybe some other type of shape</a:t>
            </a:r>
            <a:r>
              <a:rPr lang="en-US" dirty="0" smtClean="0"/>
              <a:t>.</a:t>
            </a:r>
          </a:p>
          <a:p>
            <a:r>
              <a:rPr lang="en-US" dirty="0" smtClean="0"/>
              <a:t>To </a:t>
            </a:r>
            <a:r>
              <a:rPr lang="en-US" dirty="0"/>
              <a:t>see why this makes sense, suppose the weights and bias are such that the hidden neuron can pick out, say, a vertical edge in a particular local receptive field.</a:t>
            </a:r>
          </a:p>
        </p:txBody>
      </p:sp>
    </p:spTree>
    <p:extLst>
      <p:ext uri="{BB962C8B-B14F-4D97-AF65-F5344CB8AC3E}">
        <p14:creationId xmlns:p14="http://schemas.microsoft.com/office/powerpoint/2010/main" val="32792724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a:t>Those questions too can be broken down, further and further through multiple layers. </a:t>
            </a:r>
          </a:p>
          <a:p>
            <a:r>
              <a:rPr lang="en-US" dirty="0"/>
              <a:t>Ultimately, we'll be working with sub-networks that answer questions so simple they can easily be answered at the level of single pixels. </a:t>
            </a:r>
          </a:p>
          <a:p>
            <a:r>
              <a:rPr lang="en-US" dirty="0"/>
              <a:t>Those questions might, for example, be about the presence or absence of very simple shapes at particular points in the image. Such questions can be answered by single neurons connected to the raw pixels in the image.</a:t>
            </a:r>
          </a:p>
        </p:txBody>
      </p:sp>
    </p:spTree>
    <p:extLst>
      <p:ext uri="{BB962C8B-B14F-4D97-AF65-F5344CB8AC3E}">
        <p14:creationId xmlns:p14="http://schemas.microsoft.com/office/powerpoint/2010/main" val="57563034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fontScale="85000" lnSpcReduction="10000"/>
          </a:bodyPr>
          <a:lstStyle/>
          <a:p>
            <a:r>
              <a:rPr lang="en-US" dirty="0"/>
              <a:t>That </a:t>
            </a:r>
            <a:r>
              <a:rPr lang="en-US" dirty="0" smtClean="0"/>
              <a:t>ability: </a:t>
            </a:r>
            <a:r>
              <a:rPr lang="en-US" dirty="0"/>
              <a:t>likely to be useful at other places in the image. </a:t>
            </a:r>
            <a:endParaRPr lang="en-US" dirty="0" smtClean="0"/>
          </a:p>
          <a:p>
            <a:r>
              <a:rPr lang="en-US" dirty="0" smtClean="0"/>
              <a:t>Useful </a:t>
            </a:r>
            <a:r>
              <a:rPr lang="en-US" dirty="0"/>
              <a:t>to apply the same feature detector everywhere in the image. </a:t>
            </a:r>
            <a:endParaRPr lang="en-US" dirty="0" smtClean="0"/>
          </a:p>
          <a:p>
            <a:r>
              <a:rPr lang="en-US" dirty="0" smtClean="0"/>
              <a:t>Slightly </a:t>
            </a:r>
            <a:r>
              <a:rPr lang="en-US" dirty="0"/>
              <a:t>more abstract </a:t>
            </a:r>
            <a:r>
              <a:rPr lang="en-US" dirty="0" smtClean="0"/>
              <a:t>terms:</a:t>
            </a:r>
          </a:p>
          <a:p>
            <a:pPr lvl="1"/>
            <a:r>
              <a:rPr lang="en-US" dirty="0" smtClean="0"/>
              <a:t> </a:t>
            </a:r>
            <a:r>
              <a:rPr lang="en-US" dirty="0"/>
              <a:t>convolutional networks are well adapted to the translation invariance of images: move a picture of a cat (say) a little ways, and it's still an image of a </a:t>
            </a:r>
            <a:r>
              <a:rPr lang="en-US" dirty="0" smtClean="0"/>
              <a:t>cat</a:t>
            </a:r>
          </a:p>
          <a:p>
            <a:pPr lvl="2"/>
            <a:r>
              <a:rPr lang="en-US" dirty="0" smtClean="0"/>
              <a:t>So </a:t>
            </a:r>
            <a:r>
              <a:rPr lang="en-US" dirty="0"/>
              <a:t>MNIST has less translation invariance </a:t>
            </a:r>
            <a:r>
              <a:rPr lang="en-US" dirty="0" smtClean="0"/>
              <a:t>(why?) than </a:t>
            </a:r>
            <a:r>
              <a:rPr lang="en-US" dirty="0"/>
              <a:t>images found "in the wild", so to speak. Still, features like edges and corners are likely to be useful across much of the input space.</a:t>
            </a:r>
            <a:br>
              <a:rPr lang="en-US" dirty="0"/>
            </a:br>
            <a:endParaRPr lang="en-US" dirty="0"/>
          </a:p>
        </p:txBody>
      </p:sp>
    </p:spTree>
    <p:extLst>
      <p:ext uri="{BB962C8B-B14F-4D97-AF65-F5344CB8AC3E}">
        <p14:creationId xmlns:p14="http://schemas.microsoft.com/office/powerpoint/2010/main" val="113157853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a:bodyPr>
          <a:lstStyle/>
          <a:p>
            <a:r>
              <a:rPr lang="en-US" dirty="0"/>
              <a:t>map from the input layer to the hidden layer a </a:t>
            </a:r>
            <a:r>
              <a:rPr lang="en-US" i="1" dirty="0"/>
              <a:t>feature map</a:t>
            </a:r>
            <a:r>
              <a:rPr lang="en-US" dirty="0"/>
              <a:t>. </a:t>
            </a:r>
            <a:endParaRPr lang="en-US" dirty="0" smtClean="0"/>
          </a:p>
          <a:p>
            <a:pPr lvl="1"/>
            <a:r>
              <a:rPr lang="en-US" dirty="0" smtClean="0"/>
              <a:t>weights </a:t>
            </a:r>
            <a:r>
              <a:rPr lang="en-US" dirty="0"/>
              <a:t>defining the feature map the </a:t>
            </a:r>
            <a:r>
              <a:rPr lang="en-US" i="1" dirty="0"/>
              <a:t>shared weights</a:t>
            </a:r>
            <a:r>
              <a:rPr lang="en-US" dirty="0"/>
              <a:t>. </a:t>
            </a:r>
            <a:endParaRPr lang="en-US" dirty="0" smtClean="0"/>
          </a:p>
          <a:p>
            <a:r>
              <a:rPr lang="en-US" dirty="0" smtClean="0"/>
              <a:t>Bias </a:t>
            </a:r>
            <a:r>
              <a:rPr lang="en-US" dirty="0"/>
              <a:t>defining the feature map in this way the </a:t>
            </a:r>
            <a:r>
              <a:rPr lang="en-US" i="1" dirty="0"/>
              <a:t>shared bias</a:t>
            </a:r>
            <a:r>
              <a:rPr lang="en-US" dirty="0"/>
              <a:t>. </a:t>
            </a:r>
            <a:endParaRPr lang="en-US" dirty="0" smtClean="0"/>
          </a:p>
          <a:p>
            <a:r>
              <a:rPr lang="en-US" dirty="0" smtClean="0"/>
              <a:t>The </a:t>
            </a:r>
            <a:r>
              <a:rPr lang="en-US" dirty="0"/>
              <a:t>shared weights and bias are often said to define a </a:t>
            </a:r>
            <a:r>
              <a:rPr lang="en-US" i="1" dirty="0"/>
              <a:t>kernel</a:t>
            </a:r>
            <a:r>
              <a:rPr lang="en-US" dirty="0"/>
              <a:t> or </a:t>
            </a:r>
            <a:r>
              <a:rPr lang="en-US" i="1" dirty="0"/>
              <a:t>filter</a:t>
            </a:r>
            <a:r>
              <a:rPr lang="en-US" dirty="0"/>
              <a:t>. </a:t>
            </a:r>
            <a:endParaRPr lang="en-US" dirty="0" smtClean="0"/>
          </a:p>
        </p:txBody>
      </p:sp>
    </p:spTree>
    <p:extLst>
      <p:ext uri="{BB962C8B-B14F-4D97-AF65-F5344CB8AC3E}">
        <p14:creationId xmlns:p14="http://schemas.microsoft.com/office/powerpoint/2010/main" val="55115305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r>
              <a:rPr lang="en-US" dirty="0"/>
              <a:t>To do image recognition we'll need more than one feature map. And so a complete convolutional layer consists of several different feature </a:t>
            </a:r>
            <a:r>
              <a:rPr lang="en-US" dirty="0" smtClean="0"/>
              <a:t>maps</a:t>
            </a:r>
            <a:endParaRPr lang="en-US" dirty="0"/>
          </a:p>
        </p:txBody>
      </p:sp>
      <p:pic>
        <p:nvPicPr>
          <p:cNvPr id="7170" name="Picture 2" descr="http://neuralnetworksanddeeplearning.com/images/tikz46.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9712" y="3861048"/>
            <a:ext cx="5114925" cy="2438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078889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r>
              <a:rPr lang="en-US" dirty="0"/>
              <a:t>Each feature map is defined by a set of </a:t>
            </a:r>
            <a:r>
              <a:rPr lang="en-US" dirty="0" smtClean="0"/>
              <a:t>5×5</a:t>
            </a:r>
            <a:r>
              <a:rPr lang="en-US" dirty="0"/>
              <a:t> shared weights, and a single shared bias. </a:t>
            </a:r>
            <a:endParaRPr lang="en-US" dirty="0" smtClean="0"/>
          </a:p>
          <a:p>
            <a:r>
              <a:rPr lang="en-US" dirty="0" smtClean="0"/>
              <a:t>The </a:t>
            </a:r>
            <a:r>
              <a:rPr lang="en-US" dirty="0"/>
              <a:t>result is that the network can detect </a:t>
            </a:r>
            <a:r>
              <a:rPr lang="en-US" dirty="0" smtClean="0"/>
              <a:t>3</a:t>
            </a:r>
            <a:r>
              <a:rPr lang="en-US" dirty="0"/>
              <a:t> different kinds of features, with each feature being detectable across the entire image.</a:t>
            </a:r>
          </a:p>
        </p:txBody>
      </p:sp>
    </p:spTree>
    <p:extLst>
      <p:ext uri="{BB962C8B-B14F-4D97-AF65-F5344CB8AC3E}">
        <p14:creationId xmlns:p14="http://schemas.microsoft.com/office/powerpoint/2010/main" val="249270862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endParaRPr lang="en-US"/>
          </a:p>
        </p:txBody>
      </p:sp>
      <p:pic>
        <p:nvPicPr>
          <p:cNvPr id="8194" name="Picture 2" descr="http://neuralnetworksanddeeplearning.com/images/net_full_layer_0.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1135273"/>
            <a:ext cx="7620000" cy="571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4884377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fontScale="85000" lnSpcReduction="20000"/>
          </a:bodyPr>
          <a:lstStyle/>
          <a:p>
            <a:r>
              <a:rPr lang="en-US" dirty="0"/>
              <a:t>The </a:t>
            </a:r>
            <a:r>
              <a:rPr lang="en-US" dirty="0" smtClean="0"/>
              <a:t>20</a:t>
            </a:r>
            <a:r>
              <a:rPr lang="en-US" dirty="0"/>
              <a:t> images correspond to </a:t>
            </a:r>
            <a:r>
              <a:rPr lang="en-US" dirty="0" smtClean="0"/>
              <a:t>20</a:t>
            </a:r>
            <a:r>
              <a:rPr lang="en-US" dirty="0"/>
              <a:t> different feature maps (or filters, or kernels). </a:t>
            </a:r>
            <a:endParaRPr lang="en-US" dirty="0" smtClean="0"/>
          </a:p>
          <a:p>
            <a:r>
              <a:rPr lang="en-US" dirty="0" smtClean="0"/>
              <a:t>Each </a:t>
            </a:r>
            <a:r>
              <a:rPr lang="en-US" dirty="0"/>
              <a:t>map is represented as a </a:t>
            </a:r>
            <a:r>
              <a:rPr lang="en-US" dirty="0" smtClean="0"/>
              <a:t>5×5</a:t>
            </a:r>
            <a:r>
              <a:rPr lang="en-US" dirty="0"/>
              <a:t> block image, corresponding to the </a:t>
            </a:r>
            <a:r>
              <a:rPr lang="en-US" dirty="0" smtClean="0"/>
              <a:t>5×5</a:t>
            </a:r>
            <a:r>
              <a:rPr lang="en-US" dirty="0"/>
              <a:t> weights in the local receptive field. </a:t>
            </a:r>
            <a:endParaRPr lang="en-US" dirty="0" smtClean="0"/>
          </a:p>
          <a:p>
            <a:r>
              <a:rPr lang="en-US" dirty="0" smtClean="0"/>
              <a:t>Whiter </a:t>
            </a:r>
            <a:r>
              <a:rPr lang="en-US" dirty="0"/>
              <a:t>blocks mean a smaller (typically, more negative) weight, so the feature map responds less to corresponding input pixels. </a:t>
            </a:r>
            <a:endParaRPr lang="en-US" dirty="0" smtClean="0"/>
          </a:p>
          <a:p>
            <a:r>
              <a:rPr lang="en-US" dirty="0" smtClean="0"/>
              <a:t>Darker </a:t>
            </a:r>
            <a:r>
              <a:rPr lang="en-US" dirty="0"/>
              <a:t>blocks mean a larger weight, so the feature map responds more to the corresponding input pixels. Very roughly speaking, the images above show the type of features the convolutional layer responds to.</a:t>
            </a:r>
          </a:p>
        </p:txBody>
      </p:sp>
    </p:spTree>
    <p:extLst>
      <p:ext uri="{BB962C8B-B14F-4D97-AF65-F5344CB8AC3E}">
        <p14:creationId xmlns:p14="http://schemas.microsoft.com/office/powerpoint/2010/main" val="184169309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a:bodyPr>
          <a:lstStyle/>
          <a:p>
            <a:r>
              <a:rPr lang="en-US" dirty="0" smtClean="0"/>
              <a:t>spatial </a:t>
            </a:r>
            <a:r>
              <a:rPr lang="en-US" dirty="0"/>
              <a:t>structure here beyond what we'd expect at random: many of the features have clear sub-regions of light and dark. </a:t>
            </a:r>
            <a:endParaRPr lang="en-US" dirty="0" smtClean="0"/>
          </a:p>
          <a:p>
            <a:r>
              <a:rPr lang="en-US" dirty="0" smtClean="0"/>
              <a:t>That </a:t>
            </a:r>
            <a:r>
              <a:rPr lang="en-US" dirty="0"/>
              <a:t>shows our network really is learning things related to the spatial structure. </a:t>
            </a:r>
            <a:endParaRPr lang="en-US" dirty="0" smtClean="0"/>
          </a:p>
          <a:p>
            <a:r>
              <a:rPr lang="en-US" dirty="0" smtClean="0"/>
              <a:t>It's </a:t>
            </a:r>
            <a:r>
              <a:rPr lang="en-US" dirty="0"/>
              <a:t>difficult to see what these feature detectors are learning. </a:t>
            </a:r>
          </a:p>
        </p:txBody>
      </p:sp>
    </p:spTree>
    <p:extLst>
      <p:ext uri="{BB962C8B-B14F-4D97-AF65-F5344CB8AC3E}">
        <p14:creationId xmlns:p14="http://schemas.microsoft.com/office/powerpoint/2010/main" val="36148431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a:bodyPr>
          <a:lstStyle/>
          <a:p>
            <a:r>
              <a:rPr lang="en-US" dirty="0" smtClean="0"/>
              <a:t>A lot </a:t>
            </a:r>
            <a:r>
              <a:rPr lang="en-US" dirty="0"/>
              <a:t>of work on better understanding the features learnt by convolutional networks. </a:t>
            </a:r>
            <a:endParaRPr lang="en-US" dirty="0" smtClean="0"/>
          </a:p>
          <a:p>
            <a:r>
              <a:rPr lang="en-US" dirty="0"/>
              <a:t>a</a:t>
            </a:r>
            <a:r>
              <a:rPr lang="en-US" dirty="0" smtClean="0"/>
              <a:t> paper: </a:t>
            </a:r>
            <a:r>
              <a:rPr lang="en-US" dirty="0"/>
              <a:t>Visualizing and Understanding Convolutional Networks by Matthew </a:t>
            </a:r>
            <a:r>
              <a:rPr lang="en-US" dirty="0" err="1"/>
              <a:t>Zeiler</a:t>
            </a:r>
            <a:r>
              <a:rPr lang="en-US" dirty="0"/>
              <a:t> and Rob Fergus (2013).</a:t>
            </a:r>
          </a:p>
          <a:p>
            <a:endParaRPr lang="en-US" dirty="0"/>
          </a:p>
        </p:txBody>
      </p:sp>
    </p:spTree>
    <p:extLst>
      <p:ext uri="{BB962C8B-B14F-4D97-AF65-F5344CB8AC3E}">
        <p14:creationId xmlns:p14="http://schemas.microsoft.com/office/powerpoint/2010/main" val="191827247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a:bodyPr>
          <a:lstStyle/>
          <a:p>
            <a:r>
              <a:rPr lang="en-US" dirty="0"/>
              <a:t>A big advantage of sharing weights and biases is that it greatly reduces the number of parameters involved in a convolutional network. </a:t>
            </a:r>
          </a:p>
        </p:txBody>
      </p:sp>
    </p:spTree>
    <p:extLst>
      <p:ext uri="{BB962C8B-B14F-4D97-AF65-F5344CB8AC3E}">
        <p14:creationId xmlns:p14="http://schemas.microsoft.com/office/powerpoint/2010/main" val="405483434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b="1" dirty="0"/>
              <a:t>Pooling layers</a:t>
            </a:r>
            <a:endParaRPr lang="en-US" dirty="0"/>
          </a:p>
        </p:txBody>
      </p:sp>
      <p:sp>
        <p:nvSpPr>
          <p:cNvPr id="3" name="内容占位符 2"/>
          <p:cNvSpPr>
            <a:spLocks noGrp="1"/>
          </p:cNvSpPr>
          <p:nvPr>
            <p:ph idx="1"/>
          </p:nvPr>
        </p:nvSpPr>
        <p:spPr/>
        <p:txBody>
          <a:bodyPr/>
          <a:lstStyle/>
          <a:p>
            <a:r>
              <a:rPr lang="en-US" dirty="0"/>
              <a:t>In addition to the convolutional layers just described, convolutional neural networks also contain </a:t>
            </a:r>
            <a:r>
              <a:rPr lang="en-US" i="1" dirty="0"/>
              <a:t>pooling layers</a:t>
            </a:r>
            <a:r>
              <a:rPr lang="en-US" dirty="0"/>
              <a:t>. Pooling layers are usually used immediately after convolutional layers. What the pooling layers do is simplify the information in the output from the convolutional layer.</a:t>
            </a:r>
          </a:p>
        </p:txBody>
      </p:sp>
    </p:spTree>
    <p:extLst>
      <p:ext uri="{BB962C8B-B14F-4D97-AF65-F5344CB8AC3E}">
        <p14:creationId xmlns:p14="http://schemas.microsoft.com/office/powerpoint/2010/main" val="14311456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dirty="0"/>
              <a:t>The end result is a network which breaks down a very complicated question - does this image show a face or not - into very simple questions answerable at the level of single pixels. </a:t>
            </a:r>
          </a:p>
          <a:p>
            <a:r>
              <a:rPr lang="en-US" dirty="0"/>
              <a:t>It does this through a series of many layers, with early layers answering very simple and specific questions about the input image, and later layers building up a hierarchy of ever more complex and abstract concepts. </a:t>
            </a:r>
          </a:p>
          <a:p>
            <a:r>
              <a:rPr lang="en-US" dirty="0"/>
              <a:t>Networks with this kind of many-layer structure - two or more hidden layers - are called </a:t>
            </a:r>
            <a:r>
              <a:rPr lang="en-US" i="1" dirty="0"/>
              <a:t>deep neural networks</a:t>
            </a:r>
            <a:r>
              <a:rPr lang="en-US" dirty="0"/>
              <a:t>.</a:t>
            </a:r>
          </a:p>
        </p:txBody>
      </p:sp>
    </p:spTree>
    <p:extLst>
      <p:ext uri="{BB962C8B-B14F-4D97-AF65-F5344CB8AC3E}">
        <p14:creationId xmlns:p14="http://schemas.microsoft.com/office/powerpoint/2010/main" val="18025181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fontScale="92500" lnSpcReduction="20000"/>
          </a:bodyPr>
          <a:lstStyle/>
          <a:p>
            <a:r>
              <a:rPr lang="en-US" dirty="0" smtClean="0"/>
              <a:t>pooling </a:t>
            </a:r>
            <a:r>
              <a:rPr lang="en-US" dirty="0"/>
              <a:t>layer takes each feature </a:t>
            </a:r>
            <a:r>
              <a:rPr lang="en-US" dirty="0" smtClean="0"/>
              <a:t>map</a:t>
            </a:r>
            <a:r>
              <a:rPr lang="en-US" dirty="0"/>
              <a:t> output from the convolutional layer and prepares a condensed feature map. </a:t>
            </a:r>
            <a:endParaRPr lang="en-US" dirty="0" smtClean="0"/>
          </a:p>
          <a:p>
            <a:r>
              <a:rPr lang="en-US" dirty="0" smtClean="0"/>
              <a:t>For </a:t>
            </a:r>
            <a:r>
              <a:rPr lang="en-US" dirty="0"/>
              <a:t>instance, each unit in the pooling layer may summarize a region of (say) </a:t>
            </a:r>
            <a:r>
              <a:rPr lang="en-US" dirty="0" smtClean="0"/>
              <a:t>2×2</a:t>
            </a:r>
            <a:r>
              <a:rPr lang="en-US" dirty="0"/>
              <a:t> neurons in the previous layer. </a:t>
            </a:r>
            <a:endParaRPr lang="en-US" dirty="0" smtClean="0"/>
          </a:p>
          <a:p>
            <a:r>
              <a:rPr lang="en-US" dirty="0" smtClean="0"/>
              <a:t>As </a:t>
            </a:r>
            <a:r>
              <a:rPr lang="en-US" dirty="0"/>
              <a:t>a concrete example, one common procedure for pooling is known as </a:t>
            </a:r>
            <a:r>
              <a:rPr lang="en-US" i="1" dirty="0"/>
              <a:t>max-pooling</a:t>
            </a:r>
            <a:r>
              <a:rPr lang="en-US" dirty="0"/>
              <a:t>. </a:t>
            </a:r>
            <a:endParaRPr lang="en-US" dirty="0" smtClean="0"/>
          </a:p>
          <a:p>
            <a:r>
              <a:rPr lang="en-US" dirty="0" smtClean="0"/>
              <a:t>In </a:t>
            </a:r>
            <a:r>
              <a:rPr lang="en-US" dirty="0"/>
              <a:t>max-pooling, a pooling unit simply outputs the maximum activation in the </a:t>
            </a:r>
            <a:r>
              <a:rPr lang="en-US" dirty="0" smtClean="0"/>
              <a:t>2×2</a:t>
            </a:r>
            <a:r>
              <a:rPr lang="en-US" dirty="0"/>
              <a:t> input region, as illustrated in the following diagram:</a:t>
            </a:r>
          </a:p>
        </p:txBody>
      </p:sp>
    </p:spTree>
    <p:extLst>
      <p:ext uri="{BB962C8B-B14F-4D97-AF65-F5344CB8AC3E}">
        <p14:creationId xmlns:p14="http://schemas.microsoft.com/office/powerpoint/2010/main" val="97111452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endParaRPr lang="en-US" dirty="0"/>
          </a:p>
        </p:txBody>
      </p:sp>
      <p:pic>
        <p:nvPicPr>
          <p:cNvPr id="9218" name="Picture 2" descr="http://neuralnetworksanddeeplearning.com/images/tikz47.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9592" y="1844824"/>
            <a:ext cx="6487998" cy="34720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0165699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endParaRPr lang="en-US"/>
          </a:p>
        </p:txBody>
      </p:sp>
      <p:pic>
        <p:nvPicPr>
          <p:cNvPr id="10242" name="Picture 2" descr="http://neuralnetworksanddeeplearning.com/images/tikz48.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6" y="2276872"/>
            <a:ext cx="6093665" cy="23275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8424696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fontScale="92500" lnSpcReduction="20000"/>
          </a:bodyPr>
          <a:lstStyle/>
          <a:p>
            <a:r>
              <a:rPr lang="en-US" dirty="0" smtClean="0"/>
              <a:t>max-pooling </a:t>
            </a:r>
            <a:r>
              <a:rPr lang="en-US" dirty="0"/>
              <a:t>as a way for the network to ask whether a given feature is found anywhere in a region of the image. </a:t>
            </a:r>
            <a:endParaRPr lang="en-US" dirty="0" smtClean="0"/>
          </a:p>
          <a:p>
            <a:r>
              <a:rPr lang="en-US" dirty="0" smtClean="0"/>
              <a:t>It </a:t>
            </a:r>
            <a:r>
              <a:rPr lang="en-US" dirty="0"/>
              <a:t>then throws away the exact positional information. </a:t>
            </a:r>
            <a:endParaRPr lang="en-US" dirty="0" smtClean="0"/>
          </a:p>
          <a:p>
            <a:r>
              <a:rPr lang="en-US" dirty="0" smtClean="0"/>
              <a:t>The </a:t>
            </a:r>
            <a:r>
              <a:rPr lang="en-US" dirty="0"/>
              <a:t>intuition is that once a feature has been found, its exact location isn't as important as its rough location relative to other features. </a:t>
            </a:r>
            <a:endParaRPr lang="en-US" dirty="0" smtClean="0"/>
          </a:p>
          <a:p>
            <a:r>
              <a:rPr lang="en-US" dirty="0" smtClean="0"/>
              <a:t>A </a:t>
            </a:r>
            <a:r>
              <a:rPr lang="en-US" dirty="0"/>
              <a:t>big benefit is that there are many fewer pooled features, and so this helps reduce the number of parameters needed in later layers.</a:t>
            </a:r>
          </a:p>
        </p:txBody>
      </p:sp>
    </p:spTree>
    <p:extLst>
      <p:ext uri="{BB962C8B-B14F-4D97-AF65-F5344CB8AC3E}">
        <p14:creationId xmlns:p14="http://schemas.microsoft.com/office/powerpoint/2010/main" val="399213711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a:bodyPr>
          <a:lstStyle/>
          <a:p>
            <a:r>
              <a:rPr lang="en-US" dirty="0" smtClean="0"/>
              <a:t>Another </a:t>
            </a:r>
            <a:r>
              <a:rPr lang="en-US" dirty="0"/>
              <a:t>common approach is known as </a:t>
            </a:r>
            <a:r>
              <a:rPr lang="en-US" i="1" dirty="0"/>
              <a:t>L2 pooling</a:t>
            </a:r>
            <a:r>
              <a:rPr lang="en-US" dirty="0"/>
              <a:t>. </a:t>
            </a:r>
            <a:endParaRPr lang="en-US" dirty="0" smtClean="0"/>
          </a:p>
          <a:p>
            <a:r>
              <a:rPr lang="en-US" dirty="0" smtClean="0"/>
              <a:t>Take </a:t>
            </a:r>
            <a:r>
              <a:rPr lang="en-US" dirty="0"/>
              <a:t>the square root of the sum of the squares of the activations in the </a:t>
            </a:r>
            <a:r>
              <a:rPr lang="en-US" dirty="0" smtClean="0"/>
              <a:t>2×2 region</a:t>
            </a:r>
            <a:r>
              <a:rPr lang="en-US" dirty="0"/>
              <a:t>. </a:t>
            </a:r>
            <a:endParaRPr lang="en-US" dirty="0" smtClean="0"/>
          </a:p>
          <a:p>
            <a:r>
              <a:rPr lang="en-US" dirty="0" smtClean="0"/>
              <a:t>While </a:t>
            </a:r>
            <a:r>
              <a:rPr lang="en-US" dirty="0"/>
              <a:t>the details are different, the intuition is similar to max-pooling: L2 pooling is a way of condensing information from the convolutional layer. </a:t>
            </a:r>
          </a:p>
        </p:txBody>
      </p:sp>
    </p:spTree>
    <p:extLst>
      <p:ext uri="{BB962C8B-B14F-4D97-AF65-F5344CB8AC3E}">
        <p14:creationId xmlns:p14="http://schemas.microsoft.com/office/powerpoint/2010/main" val="158251730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endParaRPr lang="en-US"/>
          </a:p>
        </p:txBody>
      </p:sp>
      <p:pic>
        <p:nvPicPr>
          <p:cNvPr id="11266" name="Picture 2" descr="http://neuralnetworksanddeeplearning.com/images/tikz49.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5656" y="2348880"/>
            <a:ext cx="5543550" cy="21336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9069289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fontScale="85000" lnSpcReduction="20000"/>
          </a:bodyPr>
          <a:lstStyle/>
          <a:p>
            <a:r>
              <a:rPr lang="en-US" b="1" dirty="0"/>
              <a:t>Using an ensemble of networks:</a:t>
            </a:r>
            <a:r>
              <a:rPr lang="en-US" dirty="0"/>
              <a:t> An easy way to improve performance still further is to create several neural networks, and then get them to vote to determine the best classification. </a:t>
            </a:r>
            <a:endParaRPr lang="en-US" dirty="0" smtClean="0"/>
          </a:p>
          <a:p>
            <a:r>
              <a:rPr lang="en-US" dirty="0" smtClean="0"/>
              <a:t>Suppose</a:t>
            </a:r>
            <a:r>
              <a:rPr lang="en-US" dirty="0"/>
              <a:t>, for example, that we trained </a:t>
            </a:r>
            <a:r>
              <a:rPr lang="en-US" dirty="0" smtClean="0"/>
              <a:t>5</a:t>
            </a:r>
            <a:r>
              <a:rPr lang="en-US" dirty="0"/>
              <a:t> different neural networks using the prescription above, with each achieving accuracies near to </a:t>
            </a:r>
            <a:r>
              <a:rPr lang="en-US" dirty="0" smtClean="0"/>
              <a:t>99.6 percent</a:t>
            </a:r>
            <a:r>
              <a:rPr lang="en-US" dirty="0"/>
              <a:t>. </a:t>
            </a:r>
            <a:endParaRPr lang="en-US" dirty="0" smtClean="0"/>
          </a:p>
          <a:p>
            <a:r>
              <a:rPr lang="en-US" dirty="0" smtClean="0"/>
              <a:t>Even </a:t>
            </a:r>
            <a:r>
              <a:rPr lang="en-US" dirty="0"/>
              <a:t>though the networks would all have similar accuracies, they might well make different errors, due to the different random initializations. It's plausible that taking a vote amongst our </a:t>
            </a:r>
            <a:r>
              <a:rPr lang="en-US" dirty="0" smtClean="0"/>
              <a:t>5</a:t>
            </a:r>
            <a:r>
              <a:rPr lang="en-US" dirty="0"/>
              <a:t> networks might yield a classification better than any individual network.</a:t>
            </a:r>
          </a:p>
        </p:txBody>
      </p:sp>
    </p:spTree>
    <p:extLst>
      <p:ext uri="{BB962C8B-B14F-4D97-AF65-F5344CB8AC3E}">
        <p14:creationId xmlns:p14="http://schemas.microsoft.com/office/powerpoint/2010/main" val="41838482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a:bodyPr>
          <a:lstStyle/>
          <a:p>
            <a:r>
              <a:rPr lang="en-US" b="1" dirty="0"/>
              <a:t>Will neural networks and deep learning soon lead to artificial intelligence?</a:t>
            </a:r>
            <a:r>
              <a:rPr lang="en-US" dirty="0"/>
              <a:t> </a:t>
            </a:r>
          </a:p>
          <a:p>
            <a:r>
              <a:rPr lang="en-US" dirty="0" smtClean="0">
                <a:hlinkClick r:id="rId2"/>
              </a:rPr>
              <a:t>Conway's </a:t>
            </a:r>
            <a:r>
              <a:rPr lang="en-US" dirty="0">
                <a:hlinkClick r:id="rId2"/>
              </a:rPr>
              <a:t>law</a:t>
            </a:r>
            <a:r>
              <a:rPr lang="en-US" dirty="0"/>
              <a:t>:</a:t>
            </a:r>
          </a:p>
          <a:p>
            <a:r>
              <a:rPr lang="en-US" dirty="0"/>
              <a:t>Any organization that designs a system... will inevitably produce a design whose structure is a copy of the organization's communication structure.</a:t>
            </a:r>
          </a:p>
        </p:txBody>
      </p:sp>
    </p:spTree>
    <p:extLst>
      <p:ext uri="{BB962C8B-B14F-4D97-AF65-F5344CB8AC3E}">
        <p14:creationId xmlns:p14="http://schemas.microsoft.com/office/powerpoint/2010/main" val="332543855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a:bodyPr>
          <a:lstStyle/>
          <a:p>
            <a:r>
              <a:rPr lang="en-US" dirty="0"/>
              <a:t>So, for example, Conway's law suggests that the design of a Boeing 747 aircraft will mirror the extended organizational structure of Boeing and its contractors at the time the 747 was designed. </a:t>
            </a:r>
          </a:p>
        </p:txBody>
      </p:sp>
    </p:spTree>
    <p:extLst>
      <p:ext uri="{BB962C8B-B14F-4D97-AF65-F5344CB8AC3E}">
        <p14:creationId xmlns:p14="http://schemas.microsoft.com/office/powerpoint/2010/main" val="283735690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fontScale="92500" lnSpcReduction="20000"/>
          </a:bodyPr>
          <a:lstStyle/>
          <a:p>
            <a:r>
              <a:rPr lang="en-US" dirty="0"/>
              <a:t>This is a common </a:t>
            </a:r>
            <a:r>
              <a:rPr lang="en-US" dirty="0" smtClean="0"/>
              <a:t>pattern</a:t>
            </a:r>
          </a:p>
          <a:p>
            <a:r>
              <a:rPr lang="en-US" dirty="0" smtClean="0"/>
              <a:t>The </a:t>
            </a:r>
            <a:r>
              <a:rPr lang="en-US" dirty="0"/>
              <a:t>fields start out monolithic, with just a few deep ideas. </a:t>
            </a:r>
            <a:endParaRPr lang="en-US" dirty="0" smtClean="0"/>
          </a:p>
          <a:p>
            <a:r>
              <a:rPr lang="en-US" dirty="0" smtClean="0"/>
              <a:t>Early </a:t>
            </a:r>
            <a:r>
              <a:rPr lang="en-US" dirty="0"/>
              <a:t>experts can master all those ideas. </a:t>
            </a:r>
            <a:endParaRPr lang="en-US" dirty="0" smtClean="0"/>
          </a:p>
          <a:p>
            <a:r>
              <a:rPr lang="en-US" dirty="0" smtClean="0"/>
              <a:t>But </a:t>
            </a:r>
            <a:r>
              <a:rPr lang="en-US" dirty="0"/>
              <a:t>as time passes that monolithic character changes. </a:t>
            </a:r>
            <a:endParaRPr lang="en-US" dirty="0" smtClean="0"/>
          </a:p>
          <a:p>
            <a:r>
              <a:rPr lang="en-US" dirty="0" smtClean="0"/>
              <a:t>We </a:t>
            </a:r>
            <a:r>
              <a:rPr lang="en-US" dirty="0"/>
              <a:t>discover many deep new ideas, too many for any one person to really master. </a:t>
            </a:r>
            <a:endParaRPr lang="en-US" dirty="0" smtClean="0"/>
          </a:p>
          <a:p>
            <a:r>
              <a:rPr lang="en-US" dirty="0" smtClean="0"/>
              <a:t>As </a:t>
            </a:r>
            <a:r>
              <a:rPr lang="en-US" dirty="0"/>
              <a:t>a result, the social structure of the field re-organizes and divides around those ideas. </a:t>
            </a:r>
            <a:endParaRPr lang="en-US" dirty="0" smtClean="0"/>
          </a:p>
        </p:txBody>
      </p:sp>
    </p:spTree>
    <p:extLst>
      <p:ext uri="{BB962C8B-B14F-4D97-AF65-F5344CB8AC3E}">
        <p14:creationId xmlns:p14="http://schemas.microsoft.com/office/powerpoint/2010/main" val="34360817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Researchers in the 1980s and 1990s tried using stochastic gradient descent and backpropagation to train deep networks. </a:t>
            </a:r>
          </a:p>
          <a:p>
            <a:r>
              <a:rPr lang="en-US" dirty="0"/>
              <a:t>Unfortunately, except for a few special architectures, they didn't have much luck. The networks would learn, but very slowly, and in practice often too slowly to be useful.</a:t>
            </a:r>
          </a:p>
        </p:txBody>
      </p:sp>
    </p:spTree>
    <p:extLst>
      <p:ext uri="{BB962C8B-B14F-4D97-AF65-F5344CB8AC3E}">
        <p14:creationId xmlns:p14="http://schemas.microsoft.com/office/powerpoint/2010/main" val="172819396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fontScale="92500"/>
          </a:bodyPr>
          <a:lstStyle/>
          <a:p>
            <a:r>
              <a:rPr lang="en-US" dirty="0"/>
              <a:t>Instead of a monolith, we have fields within fields within fields, a complex, recursive, self-referential social structure, whose organization mirrors the connections between our deepest insights.</a:t>
            </a:r>
          </a:p>
          <a:p>
            <a:r>
              <a:rPr lang="en-US" dirty="0"/>
              <a:t> </a:t>
            </a:r>
            <a:r>
              <a:rPr lang="en-US" i="1" dirty="0"/>
              <a:t>And so the structure of our knowledge shapes the social organization of science. </a:t>
            </a:r>
            <a:endParaRPr lang="en-US" i="1" dirty="0" smtClean="0"/>
          </a:p>
          <a:p>
            <a:r>
              <a:rPr lang="en-US" i="1" dirty="0" smtClean="0"/>
              <a:t>But </a:t>
            </a:r>
            <a:r>
              <a:rPr lang="en-US" i="1" dirty="0"/>
              <a:t>that social shape in turn constrains and helps determine what we can discover.</a:t>
            </a:r>
            <a:r>
              <a:rPr lang="en-US" dirty="0"/>
              <a:t> This is the scientific analogue of Conway's law.</a:t>
            </a:r>
          </a:p>
          <a:p>
            <a:endParaRPr lang="en-US" dirty="0"/>
          </a:p>
        </p:txBody>
      </p:sp>
    </p:spTree>
    <p:extLst>
      <p:ext uri="{BB962C8B-B14F-4D97-AF65-F5344CB8AC3E}">
        <p14:creationId xmlns:p14="http://schemas.microsoft.com/office/powerpoint/2010/main" val="317296321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r>
              <a:rPr lang="en-US" dirty="0"/>
              <a:t>how powerful a set of ideas are associated to deep learning, according to this metric of social complexity? </a:t>
            </a:r>
            <a:endParaRPr lang="en-US" dirty="0" smtClean="0"/>
          </a:p>
          <a:p>
            <a:r>
              <a:rPr lang="en-US" dirty="0" smtClean="0"/>
              <a:t>How </a:t>
            </a:r>
            <a:r>
              <a:rPr lang="en-US" dirty="0"/>
              <a:t>powerful a theory will we need, in order to be able to build a general artificial intelligence?</a:t>
            </a:r>
          </a:p>
        </p:txBody>
      </p:sp>
    </p:spTree>
    <p:extLst>
      <p:ext uri="{BB962C8B-B14F-4D97-AF65-F5344CB8AC3E}">
        <p14:creationId xmlns:p14="http://schemas.microsoft.com/office/powerpoint/2010/main" val="285410541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r>
              <a:rPr lang="en-US" dirty="0"/>
              <a:t>according to the metric of social complexity, deep learning is, if you'll forgive the play on words, still a rather shallow field. It's still possible for one person to master most of the deepest ideas in the field.</a:t>
            </a:r>
          </a:p>
        </p:txBody>
      </p:sp>
    </p:spTree>
    <p:extLst>
      <p:ext uri="{BB962C8B-B14F-4D97-AF65-F5344CB8AC3E}">
        <p14:creationId xmlns:p14="http://schemas.microsoft.com/office/powerpoint/2010/main" val="829727723"/>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r>
              <a:rPr lang="en-US" dirty="0" smtClean="0"/>
              <a:t>It's </a:t>
            </a:r>
            <a:r>
              <a:rPr lang="en-US" dirty="0"/>
              <a:t>going to take many, many deep ideas to build an AI. </a:t>
            </a:r>
            <a:endParaRPr lang="en-US" dirty="0" smtClean="0"/>
          </a:p>
          <a:p>
            <a:r>
              <a:rPr lang="en-US" dirty="0" smtClean="0"/>
              <a:t>And </a:t>
            </a:r>
            <a:r>
              <a:rPr lang="en-US" dirty="0"/>
              <a:t>so Conway's law suggests that </a:t>
            </a:r>
            <a:endParaRPr lang="en-US" dirty="0" smtClean="0"/>
          </a:p>
          <a:p>
            <a:pPr lvl="1"/>
            <a:r>
              <a:rPr lang="en-US" dirty="0" smtClean="0"/>
              <a:t>to </a:t>
            </a:r>
            <a:r>
              <a:rPr lang="en-US" dirty="0"/>
              <a:t>get to such a point we will necessarily see the emergence of many interrelating disciplines, </a:t>
            </a:r>
            <a:endParaRPr lang="en-US" dirty="0" smtClean="0"/>
          </a:p>
          <a:p>
            <a:pPr lvl="1"/>
            <a:r>
              <a:rPr lang="en-US" dirty="0" smtClean="0"/>
              <a:t>with </a:t>
            </a:r>
            <a:r>
              <a:rPr lang="en-US" dirty="0"/>
              <a:t>a complex and surprising structure mirroring the structure in our deepest insights. </a:t>
            </a:r>
          </a:p>
        </p:txBody>
      </p:sp>
    </p:spTree>
    <p:extLst>
      <p:ext uri="{BB962C8B-B14F-4D97-AF65-F5344CB8AC3E}">
        <p14:creationId xmlns:p14="http://schemas.microsoft.com/office/powerpoint/2010/main" val="32100595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5649491"/>
          </a:xfrm>
        </p:spPr>
        <p:txBody>
          <a:bodyPr>
            <a:normAutofit fontScale="92500" lnSpcReduction="10000"/>
          </a:bodyPr>
          <a:lstStyle/>
          <a:p>
            <a:r>
              <a:rPr lang="en-US" dirty="0"/>
              <a:t>Since 2006, a set of techniques has been developed that enable learning in deep neural nets. </a:t>
            </a:r>
          </a:p>
          <a:p>
            <a:pPr lvl="1"/>
            <a:r>
              <a:rPr lang="en-US" dirty="0"/>
              <a:t>based on stochastic gradient descent and backpropagation, but also introduce new ideas. </a:t>
            </a:r>
          </a:p>
          <a:p>
            <a:pPr lvl="1"/>
            <a:r>
              <a:rPr lang="en-US" dirty="0"/>
              <a:t>These techniques have enabled much deeper (and larger) networks to be trained - people now routinely train networks with 5 to 10 hidden layers. </a:t>
            </a:r>
          </a:p>
          <a:p>
            <a:pPr lvl="1"/>
            <a:r>
              <a:rPr lang="en-US" dirty="0"/>
              <a:t>And, it turns out that these perform far better on many problems than shallow neural networks, i.e., networks with just a single hidden layer. </a:t>
            </a:r>
          </a:p>
          <a:p>
            <a:pPr lvl="1"/>
            <a:r>
              <a:rPr lang="en-US" dirty="0"/>
              <a:t>The reason, of course, is the ability of deep nets to build up a complex hierarchy of concepts. </a:t>
            </a:r>
          </a:p>
        </p:txBody>
      </p:sp>
    </p:spTree>
    <p:extLst>
      <p:ext uri="{BB962C8B-B14F-4D97-AF65-F5344CB8AC3E}">
        <p14:creationId xmlns:p14="http://schemas.microsoft.com/office/powerpoint/2010/main" val="40991440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zh-CN" altLang="en-US"/>
          </a:p>
        </p:txBody>
      </p:sp>
      <p:sp>
        <p:nvSpPr>
          <p:cNvPr id="3" name="Content Placeholder 2"/>
          <p:cNvSpPr>
            <a:spLocks noGrp="1"/>
          </p:cNvSpPr>
          <p:nvPr>
            <p:ph idx="1"/>
          </p:nvPr>
        </p:nvSpPr>
        <p:spPr/>
        <p:txBody>
          <a:bodyPr>
            <a:normAutofit lnSpcReduction="10000"/>
          </a:bodyPr>
          <a:lstStyle/>
          <a:p>
            <a:pPr lvl="1"/>
            <a:r>
              <a:rPr lang="en-US" altLang="zh-CN" dirty="0"/>
              <a:t>It's a bit like the way conventional programming languages use modular design and ideas about abstraction to enable the creation of complex computer programs. Comparing a deep network to a shallow network is a bit like comparing a programming language with the ability to make function calls to a stripped down language with no ability to make such calls. </a:t>
            </a:r>
          </a:p>
          <a:p>
            <a:pPr lvl="1"/>
            <a:r>
              <a:rPr lang="en-US" altLang="zh-CN" dirty="0"/>
              <a:t>Abstraction takes a different form in neural networks than it does in conventional programming, but it's just as important.</a:t>
            </a:r>
          </a:p>
          <a:p>
            <a:endParaRPr lang="zh-CN" altLang="en-US" dirty="0"/>
          </a:p>
        </p:txBody>
      </p:sp>
    </p:spTree>
    <p:extLst>
      <p:ext uri="{BB962C8B-B14F-4D97-AF65-F5344CB8AC3E}">
        <p14:creationId xmlns:p14="http://schemas.microsoft.com/office/powerpoint/2010/main" val="41015316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Deep learning</a:t>
            </a:r>
            <a:endParaRPr lang="en-US" dirty="0"/>
          </a:p>
        </p:txBody>
      </p:sp>
      <p:sp>
        <p:nvSpPr>
          <p:cNvPr id="3" name="内容占位符 2"/>
          <p:cNvSpPr>
            <a:spLocks noGrp="1"/>
          </p:cNvSpPr>
          <p:nvPr>
            <p:ph idx="1"/>
          </p:nvPr>
        </p:nvSpPr>
        <p:spPr>
          <a:xfrm>
            <a:off x="467544" y="5340128"/>
            <a:ext cx="7787208" cy="896963"/>
          </a:xfrm>
        </p:spPr>
        <p:txBody>
          <a:bodyPr>
            <a:normAutofit fontScale="62500" lnSpcReduction="20000"/>
          </a:bodyPr>
          <a:lstStyle/>
          <a:p>
            <a:r>
              <a:rPr lang="en-US" dirty="0" smtClean="0"/>
              <a:t>With the deep learning network, the improved </a:t>
            </a:r>
            <a:r>
              <a:rPr lang="en-US" dirty="0"/>
              <a:t>system will classify </a:t>
            </a:r>
            <a:r>
              <a:rPr lang="en-US" dirty="0" smtClean="0"/>
              <a:t>9,967/10000 correctly. </a:t>
            </a:r>
            <a:r>
              <a:rPr lang="en-US" dirty="0"/>
              <a:t>Note that the correct classification is in the top right; our program's classification is in the bottom right:</a:t>
            </a:r>
          </a:p>
        </p:txBody>
      </p:sp>
      <p:pic>
        <p:nvPicPr>
          <p:cNvPr id="1026" name="Picture 2" descr="http://neuralnetworksanddeeplearning.com/images/ensemble_errors.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5696" y="1196752"/>
            <a:ext cx="5524500" cy="41433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381059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dirty="0"/>
              <a:t>Introducing convolutional networks</a:t>
            </a:r>
          </a:p>
        </p:txBody>
      </p:sp>
      <p:pic>
        <p:nvPicPr>
          <p:cNvPr id="2050" name="Picture 2" descr="http://neuralnetworksanddeeplearning.com/images/tikz4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9672" y="2060848"/>
            <a:ext cx="5334000" cy="26574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094331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a:bodyPr>
          <a:lstStyle/>
          <a:p>
            <a:r>
              <a:rPr lang="en-US" dirty="0" smtClean="0"/>
              <a:t>Strange </a:t>
            </a:r>
            <a:r>
              <a:rPr lang="en-US" dirty="0"/>
              <a:t>to use networks with fully-connected layers to classify images. </a:t>
            </a:r>
            <a:endParaRPr lang="en-US" dirty="0" smtClean="0"/>
          </a:p>
          <a:p>
            <a:pPr lvl="1"/>
            <a:r>
              <a:rPr lang="en-US" dirty="0" smtClean="0"/>
              <a:t>Such </a:t>
            </a:r>
            <a:r>
              <a:rPr lang="en-US" dirty="0"/>
              <a:t>a network architecture does not take into </a:t>
            </a:r>
            <a:r>
              <a:rPr lang="en-US" dirty="0" smtClean="0"/>
              <a:t>account </a:t>
            </a:r>
            <a:r>
              <a:rPr lang="en-US" dirty="0"/>
              <a:t>the spatial structure of the images. </a:t>
            </a:r>
            <a:endParaRPr lang="en-US" dirty="0" smtClean="0"/>
          </a:p>
          <a:p>
            <a:pPr lvl="1"/>
            <a:r>
              <a:rPr lang="en-US" dirty="0" smtClean="0"/>
              <a:t>Treats input </a:t>
            </a:r>
            <a:r>
              <a:rPr lang="en-US" dirty="0"/>
              <a:t>pixels which are far apart and close together on exactly the same footing. </a:t>
            </a:r>
            <a:endParaRPr lang="en-US" dirty="0" smtClean="0"/>
          </a:p>
          <a:p>
            <a:pPr lvl="1"/>
            <a:r>
              <a:rPr lang="en-US" dirty="0" smtClean="0"/>
              <a:t>Can we use </a:t>
            </a:r>
            <a:r>
              <a:rPr lang="en-US" dirty="0"/>
              <a:t>an architecture which tries to take advantage of the spatial structure?</a:t>
            </a:r>
          </a:p>
        </p:txBody>
      </p:sp>
    </p:spTree>
    <p:extLst>
      <p:ext uri="{BB962C8B-B14F-4D97-AF65-F5344CB8AC3E}">
        <p14:creationId xmlns:p14="http://schemas.microsoft.com/office/powerpoint/2010/main" val="235171430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30535</TotalTime>
  <Words>1321</Words>
  <Application>Microsoft Office PowerPoint</Application>
  <PresentationFormat>On-screen Show (4:3)</PresentationFormat>
  <Paragraphs>109</Paragraphs>
  <Slides>43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43</vt:i4>
      </vt:variant>
    </vt:vector>
  </HeadingPairs>
  <TitlesOfParts>
    <vt:vector size="47" baseType="lpstr">
      <vt:lpstr>宋体</vt:lpstr>
      <vt:lpstr>Arial</vt:lpstr>
      <vt:lpstr>Calibri</vt:lpstr>
      <vt:lpstr>Office 主题​​</vt:lpstr>
      <vt:lpstr>Computational Physics (Lecture 19) </vt:lpstr>
      <vt:lpstr>PowerPoint Presentation</vt:lpstr>
      <vt:lpstr>PowerPoint Presentation</vt:lpstr>
      <vt:lpstr>PowerPoint Presentation</vt:lpstr>
      <vt:lpstr>PowerPoint Presentation</vt:lpstr>
      <vt:lpstr>PowerPoint Presentation</vt:lpstr>
      <vt:lpstr>Deep learning</vt:lpstr>
      <vt:lpstr>Introducing convolutional networks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Shared weights and biases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Pooling layers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jzhu</dc:creator>
  <cp:lastModifiedBy> </cp:lastModifiedBy>
  <cp:revision>471</cp:revision>
  <dcterms:created xsi:type="dcterms:W3CDTF">2014-01-05T10:31:17Z</dcterms:created>
  <dcterms:modified xsi:type="dcterms:W3CDTF">2022-11-10T07:48:58Z</dcterms:modified>
</cp:coreProperties>
</file>